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EF779-6061-4FBD-AB55-57FBA6EE4A81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1713B-F515-4149-88AD-87F40E0EB6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651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1713B-F515-4149-88AD-87F40E0EB69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67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0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2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1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1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5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4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4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6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C0A0C-1491-B54F-B327-5E48D1E124A4}" type="datetimeFigureOut">
              <a:rPr lang="en-US" smtClean="0"/>
              <a:pPr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CFC2-96BA-3049-83A7-507A78AE1E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3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Infected Blood Inquiry Finance Report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Financial Year April 2018 to March 2019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83" y="687176"/>
            <a:ext cx="1318165" cy="131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1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Inquiry 2018-19 expenditure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0745"/>
            <a:ext cx="8445260" cy="5553973"/>
          </a:xfrm>
        </p:spPr>
        <p:txBody>
          <a:bodyPr>
            <a:normAutofit/>
          </a:bodyPr>
          <a:lstStyle/>
          <a:p>
            <a:r>
              <a:rPr lang="en-GB" sz="1600" dirty="0" smtClean="0"/>
              <a:t>The Inquiry spent £9.288m for the financial year to March 2019 (as at date of publication). </a:t>
            </a:r>
          </a:p>
          <a:p>
            <a:r>
              <a:rPr lang="en-GB" sz="1600" dirty="0" smtClean="0"/>
              <a:t>Expenditure for the financial year can be broken down as follows:</a:t>
            </a:r>
            <a:endParaRPr lang="en-GB" sz="1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73638"/>
              </p:ext>
            </p:extLst>
          </p:nvPr>
        </p:nvGraphicFramePr>
        <p:xfrm>
          <a:off x="457200" y="2077766"/>
          <a:ext cx="3700732" cy="2593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Worksheet" r:id="rId4" imgW="3162430" imgH="2216173" progId="Excel.Sheet.12">
                  <p:embed/>
                </p:oleObj>
              </mc:Choice>
              <mc:Fallback>
                <p:oleObj name="Worksheet" r:id="rId4" imgW="3162430" imgH="22161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077766"/>
                        <a:ext cx="3700732" cy="2593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1263" y="2077766"/>
            <a:ext cx="4457680" cy="319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5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8188" y="1416647"/>
            <a:ext cx="854877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Areas of spend can be explained as follows: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Legal representatives funded through the Inquiry includes all firms awarded costs to represent core participants of the Inquiry.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investigation team consists of paralegals, investigative lawyers and investigators working on the Inquiry.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Staff costs include Inquiry staff and </a:t>
            </a:r>
            <a:r>
              <a:rPr lang="en-GB" sz="1600" dirty="0" err="1" smtClean="0"/>
              <a:t>secondees</a:t>
            </a:r>
            <a:r>
              <a:rPr lang="en-GB" sz="1600" dirty="0" smtClean="0"/>
              <a:t> from the Government Legal Department and other government departments.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Hearings costs are the fit out costs and rent for the hearing space in </a:t>
            </a:r>
            <a:r>
              <a:rPr lang="en-GB" sz="1600" dirty="0" err="1" smtClean="0"/>
              <a:t>Fleetbank</a:t>
            </a:r>
            <a:r>
              <a:rPr lang="en-GB" sz="1600" dirty="0" smtClean="0"/>
              <a:t> House and Church House costs. It also includes audio visual costs for the preliminary hearings.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ICT costs are the costs for the Inquiry’s document management system, scanning and ICT.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Accommodation costs </a:t>
            </a:r>
            <a:r>
              <a:rPr lang="en-GB" sz="1600" dirty="0" smtClean="0"/>
              <a:t>are the rents </a:t>
            </a:r>
            <a:r>
              <a:rPr lang="en-GB" sz="1600" dirty="0"/>
              <a:t>and </a:t>
            </a:r>
            <a:r>
              <a:rPr lang="en-GB" sz="1600" dirty="0" smtClean="0"/>
              <a:t>setup costs for the Inquiry’s office spaces.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Counsel costs refers to barristers working on the Inquiry.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Participant costs are the costs of local meetings for people infected and affected, participant travel costs and psychological support.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Travel consists of staff and investigation team travel costs</a:t>
            </a:r>
            <a:r>
              <a:rPr lang="en-GB" sz="1600" dirty="0"/>
              <a:t>.</a:t>
            </a:r>
            <a:r>
              <a:rPr lang="en-GB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Other costs include intermediaries, office and other miscellaneous costs incurred.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Inquiry </a:t>
            </a:r>
            <a:r>
              <a:rPr lang="en-GB" dirty="0"/>
              <a:t>2018-19 </a:t>
            </a:r>
            <a:r>
              <a:rPr lang="en-GB" dirty="0" smtClean="0"/>
              <a:t>expenditure (</a:t>
            </a:r>
            <a:r>
              <a:rPr lang="en-GB" dirty="0" err="1" smtClean="0"/>
              <a:t>cont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48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Worksheet</vt:lpstr>
      <vt:lpstr>Infected Blood Inquiry Finance Report </vt:lpstr>
      <vt:lpstr>Inquiry 2018-19 expenditure</vt:lpstr>
      <vt:lpstr>Inquiry 2018-19 expenditure (cont)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2015-09-20T16:26:47Z</dcterms:created>
  <dcterms:modified xsi:type="dcterms:W3CDTF">2019-04-16T15:57:11Z</dcterms:modified>
</cp:coreProperties>
</file>